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425" r:id="rId2"/>
    <p:sldId id="477" r:id="rId3"/>
    <p:sldId id="426" r:id="rId4"/>
    <p:sldId id="499" r:id="rId5"/>
    <p:sldId id="500" r:id="rId6"/>
    <p:sldId id="501" r:id="rId7"/>
    <p:sldId id="502" r:id="rId8"/>
    <p:sldId id="503" r:id="rId9"/>
    <p:sldId id="504" r:id="rId10"/>
    <p:sldId id="505" r:id="rId11"/>
    <p:sldId id="506" r:id="rId12"/>
    <p:sldId id="464" r:id="rId13"/>
    <p:sldId id="507" r:id="rId14"/>
    <p:sldId id="536" r:id="rId15"/>
    <p:sldId id="471" r:id="rId16"/>
    <p:sldId id="508" r:id="rId17"/>
    <p:sldId id="520" r:id="rId18"/>
    <p:sldId id="537" r:id="rId19"/>
    <p:sldId id="521" r:id="rId20"/>
    <p:sldId id="522" r:id="rId21"/>
    <p:sldId id="468" r:id="rId22"/>
    <p:sldId id="469" r:id="rId23"/>
    <p:sldId id="523" r:id="rId24"/>
    <p:sldId id="524" r:id="rId25"/>
    <p:sldId id="525" r:id="rId26"/>
    <p:sldId id="526" r:id="rId27"/>
    <p:sldId id="527" r:id="rId28"/>
    <p:sldId id="528" r:id="rId29"/>
    <p:sldId id="529" r:id="rId30"/>
    <p:sldId id="530" r:id="rId31"/>
    <p:sldId id="531" r:id="rId32"/>
    <p:sldId id="532" r:id="rId33"/>
    <p:sldId id="533" r:id="rId34"/>
    <p:sldId id="534" r:id="rId35"/>
    <p:sldId id="535" r:id="rId36"/>
    <p:sldId id="470" r:id="rId37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rgbClr val="081F5B"/>
        </a:solidFill>
        <a:latin typeface="NewsGoth BT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200" kern="1200">
        <a:solidFill>
          <a:srgbClr val="081F5B"/>
        </a:solidFill>
        <a:latin typeface="NewsGoth BT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200" kern="1200">
        <a:solidFill>
          <a:srgbClr val="081F5B"/>
        </a:solidFill>
        <a:latin typeface="NewsGoth BT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200" kern="1200">
        <a:solidFill>
          <a:srgbClr val="081F5B"/>
        </a:solidFill>
        <a:latin typeface="NewsGoth BT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200" kern="1200">
        <a:solidFill>
          <a:srgbClr val="081F5B"/>
        </a:solidFill>
        <a:latin typeface="NewsGoth BT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rgbClr val="081F5B"/>
        </a:solidFill>
        <a:latin typeface="NewsGoth BT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rgbClr val="081F5B"/>
        </a:solidFill>
        <a:latin typeface="NewsGoth BT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rgbClr val="081F5B"/>
        </a:solidFill>
        <a:latin typeface="NewsGoth BT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rgbClr val="081F5B"/>
        </a:solidFill>
        <a:latin typeface="NewsGoth BT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1F5B"/>
    <a:srgbClr val="B8AB9E"/>
    <a:srgbClr val="E8AF1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7" autoAdjust="0"/>
    <p:restoredTop sz="95627" autoAdjust="0"/>
  </p:normalViewPr>
  <p:slideViewPr>
    <p:cSldViewPr>
      <p:cViewPr varScale="1">
        <p:scale>
          <a:sx n="91" d="100"/>
          <a:sy n="91" d="100"/>
        </p:scale>
        <p:origin x="80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9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72E721D-7DB0-4E7A-BC2E-56E155416CBC}" type="datetimeFigureOut">
              <a:rPr lang="en-US"/>
              <a:pPr>
                <a:defRPr/>
              </a:pPr>
              <a:t>6/16/2019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A9FBCA26-CE14-4CB4-8D8A-3127B8221F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39586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68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68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2F2C9D5E-346D-4F7A-855C-FE1ACC195BA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56641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5C8C858-36EA-410B-B012-E3B8E4C64B1B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194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BD97E2F-BF62-4BB8-A96D-F3DF2960A8A9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33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992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0" y="0"/>
            <a:ext cx="9140825" cy="1143000"/>
          </a:xfrm>
          <a:prstGeom prst="rect">
            <a:avLst/>
          </a:prstGeom>
          <a:solidFill>
            <a:srgbClr val="081F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/>
          <a:lstStyle>
            <a:lvl1pPr>
              <a:defRPr sz="3200">
                <a:solidFill>
                  <a:srgbClr val="081F5B"/>
                </a:solidFill>
                <a:latin typeface="NewsGoth BT" pitchFamily="34" charset="0"/>
              </a:defRPr>
            </a:lvl1pPr>
            <a:lvl2pPr marL="742950" indent="-285750">
              <a:defRPr sz="3200">
                <a:solidFill>
                  <a:srgbClr val="081F5B"/>
                </a:solidFill>
                <a:latin typeface="NewsGoth BT" pitchFamily="34" charset="0"/>
              </a:defRPr>
            </a:lvl2pPr>
            <a:lvl3pPr marL="1143000" indent="-228600">
              <a:defRPr sz="3200">
                <a:solidFill>
                  <a:srgbClr val="081F5B"/>
                </a:solidFill>
                <a:latin typeface="NewsGoth BT" pitchFamily="34" charset="0"/>
              </a:defRPr>
            </a:lvl3pPr>
            <a:lvl4pPr marL="1600200" indent="-228600">
              <a:defRPr sz="3200">
                <a:solidFill>
                  <a:srgbClr val="081F5B"/>
                </a:solidFill>
                <a:latin typeface="NewsGoth BT" pitchFamily="34" charset="0"/>
              </a:defRPr>
            </a:lvl4pPr>
            <a:lvl5pPr marL="2057400" indent="-228600">
              <a:defRPr sz="3200">
                <a:solidFill>
                  <a:srgbClr val="081F5B"/>
                </a:solidFill>
                <a:latin typeface="NewsGoth B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endParaRPr lang="en-US" altLang="en-US" sz="1800">
              <a:solidFill>
                <a:schemeClr val="tx1"/>
              </a:solidFill>
            </a:endParaRPr>
          </a:p>
        </p:txBody>
      </p:sp>
      <p:pic>
        <p:nvPicPr>
          <p:cNvPr id="5" name="Picture 64" descr="ross_horizontal_RGB_darkB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13" y="76200"/>
            <a:ext cx="5484812" cy="87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5"/>
          <p:cNvSpPr>
            <a:spLocks noChangeShapeType="1"/>
          </p:cNvSpPr>
          <p:nvPr/>
        </p:nvSpPr>
        <p:spPr bwMode="auto">
          <a:xfrm>
            <a:off x="0" y="6169025"/>
            <a:ext cx="9140825" cy="0"/>
          </a:xfrm>
          <a:prstGeom prst="line">
            <a:avLst/>
          </a:prstGeom>
          <a:noFill/>
          <a:ln w="38100">
            <a:solidFill>
              <a:srgbClr val="081F5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Text Box 35"/>
          <p:cNvSpPr txBox="1">
            <a:spLocks noChangeArrowheads="1"/>
          </p:cNvSpPr>
          <p:nvPr/>
        </p:nvSpPr>
        <p:spPr bwMode="auto">
          <a:xfrm>
            <a:off x="0" y="1141413"/>
            <a:ext cx="9140825" cy="457200"/>
          </a:xfrm>
          <a:prstGeom prst="rect">
            <a:avLst/>
          </a:prstGeom>
          <a:solidFill>
            <a:srgbClr val="B8AB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/>
          <a:lstStyle>
            <a:lvl1pPr>
              <a:defRPr sz="3200">
                <a:solidFill>
                  <a:srgbClr val="081F5B"/>
                </a:solidFill>
                <a:latin typeface="NewsGoth BT" pitchFamily="34" charset="0"/>
              </a:defRPr>
            </a:lvl1pPr>
            <a:lvl2pPr marL="742950" indent="-285750">
              <a:defRPr sz="3200">
                <a:solidFill>
                  <a:srgbClr val="081F5B"/>
                </a:solidFill>
                <a:latin typeface="NewsGoth BT" pitchFamily="34" charset="0"/>
              </a:defRPr>
            </a:lvl2pPr>
            <a:lvl3pPr marL="1143000" indent="-228600">
              <a:defRPr sz="3200">
                <a:solidFill>
                  <a:srgbClr val="081F5B"/>
                </a:solidFill>
                <a:latin typeface="NewsGoth BT" pitchFamily="34" charset="0"/>
              </a:defRPr>
            </a:lvl3pPr>
            <a:lvl4pPr marL="1600200" indent="-228600">
              <a:defRPr sz="3200">
                <a:solidFill>
                  <a:srgbClr val="081F5B"/>
                </a:solidFill>
                <a:latin typeface="NewsGoth BT" pitchFamily="34" charset="0"/>
              </a:defRPr>
            </a:lvl4pPr>
            <a:lvl5pPr marL="2057400" indent="-228600">
              <a:defRPr sz="3200">
                <a:solidFill>
                  <a:srgbClr val="081F5B"/>
                </a:solidFill>
                <a:latin typeface="NewsGoth B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endParaRPr lang="en-US" altLang="en-US" sz="1800">
              <a:solidFill>
                <a:schemeClr val="tx1"/>
              </a:solidFill>
            </a:endParaRPr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84213" y="4267199"/>
            <a:ext cx="6400800" cy="912813"/>
          </a:xfrm>
        </p:spPr>
        <p:txBody>
          <a:bodyPr/>
          <a:lstStyle>
            <a:lvl1pPr marL="0" indent="0">
              <a:buFontTx/>
              <a:buNone/>
              <a:defRPr sz="34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417" name="Rectangle 33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86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5389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75450" y="0"/>
            <a:ext cx="2227263" cy="59404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0488" y="0"/>
            <a:ext cx="6532562" cy="59404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73941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001000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09600" y="1981200"/>
            <a:ext cx="78486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0"/>
            <a:ext cx="19050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2E15F5DF-A96B-4EE2-BE2E-B251C020C6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84092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57200" y="1719263"/>
            <a:ext cx="8229600" cy="4411662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</p:spPr>
        <p:txBody>
          <a:bodyPr/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/>
          <a:lstStyle>
            <a:lvl1pPr eaLnBrk="1" hangingPunct="1"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/>
            </a:lvl1pPr>
          </a:lstStyle>
          <a:p>
            <a:pPr>
              <a:defRPr/>
            </a:pPr>
            <a:fld id="{442A2FB6-1B04-4707-80C8-4CEE7455A25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7562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7385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599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0013"/>
            <a:ext cx="4038600" cy="4570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4038600" cy="4570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0414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2544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7122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7101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623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861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45"/>
          <p:cNvSpPr txBox="1">
            <a:spLocks noChangeArrowheads="1"/>
          </p:cNvSpPr>
          <p:nvPr/>
        </p:nvSpPr>
        <p:spPr bwMode="auto">
          <a:xfrm>
            <a:off x="0" y="6169025"/>
            <a:ext cx="9140825" cy="685800"/>
          </a:xfrm>
          <a:prstGeom prst="rect">
            <a:avLst/>
          </a:prstGeom>
          <a:solidFill>
            <a:srgbClr val="081F5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/>
          <a:lstStyle>
            <a:lvl1pPr>
              <a:defRPr sz="3200">
                <a:solidFill>
                  <a:srgbClr val="081F5B"/>
                </a:solidFill>
                <a:latin typeface="NewsGoth BT" pitchFamily="34" charset="0"/>
              </a:defRPr>
            </a:lvl1pPr>
            <a:lvl2pPr marL="742950" indent="-285750">
              <a:defRPr sz="3200">
                <a:solidFill>
                  <a:srgbClr val="081F5B"/>
                </a:solidFill>
                <a:latin typeface="NewsGoth BT" pitchFamily="34" charset="0"/>
              </a:defRPr>
            </a:lvl2pPr>
            <a:lvl3pPr marL="1143000" indent="-228600">
              <a:defRPr sz="3200">
                <a:solidFill>
                  <a:srgbClr val="081F5B"/>
                </a:solidFill>
                <a:latin typeface="NewsGoth BT" pitchFamily="34" charset="0"/>
              </a:defRPr>
            </a:lvl3pPr>
            <a:lvl4pPr marL="1600200" indent="-228600">
              <a:defRPr sz="3200">
                <a:solidFill>
                  <a:srgbClr val="081F5B"/>
                </a:solidFill>
                <a:latin typeface="NewsGoth BT" pitchFamily="34" charset="0"/>
              </a:defRPr>
            </a:lvl4pPr>
            <a:lvl5pPr marL="2057400" indent="-228600">
              <a:defRPr sz="3200">
                <a:solidFill>
                  <a:srgbClr val="081F5B"/>
                </a:solidFill>
                <a:latin typeface="NewsGoth BT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rgbClr val="081F5B"/>
                </a:solidFill>
                <a:latin typeface="NewsGoth BT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endParaRPr lang="en-US" altLang="en-US" sz="1800">
              <a:solidFill>
                <a:schemeClr val="tx1"/>
              </a:solidFill>
            </a:endParaRPr>
          </a:p>
        </p:txBody>
      </p:sp>
      <p:pic>
        <p:nvPicPr>
          <p:cNvPr id="1027" name="Picture 51" descr="ross_horizontal_RGB_darkBG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6213475"/>
            <a:ext cx="3519488" cy="56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Rectangle 4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70013"/>
            <a:ext cx="8229600" cy="457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Line 14"/>
          <p:cNvSpPr>
            <a:spLocks noChangeShapeType="1"/>
          </p:cNvSpPr>
          <p:nvPr/>
        </p:nvSpPr>
        <p:spPr bwMode="auto">
          <a:xfrm>
            <a:off x="0" y="912813"/>
            <a:ext cx="9140825" cy="0"/>
          </a:xfrm>
          <a:prstGeom prst="line">
            <a:avLst/>
          </a:prstGeom>
          <a:noFill/>
          <a:ln w="38100">
            <a:solidFill>
              <a:srgbClr val="081F5B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0" name="Rectangle 42"/>
          <p:cNvSpPr>
            <a:spLocks noGrp="1" noChangeArrowheads="1"/>
          </p:cNvSpPr>
          <p:nvPr>
            <p:ph type="title"/>
          </p:nvPr>
        </p:nvSpPr>
        <p:spPr bwMode="auto">
          <a:xfrm>
            <a:off x="90488" y="0"/>
            <a:ext cx="891222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header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91" r:id="rId1"/>
    <p:sldLayoutId id="2147484281" r:id="rId2"/>
    <p:sldLayoutId id="2147484282" r:id="rId3"/>
    <p:sldLayoutId id="2147484283" r:id="rId4"/>
    <p:sldLayoutId id="2147484284" r:id="rId5"/>
    <p:sldLayoutId id="2147484285" r:id="rId6"/>
    <p:sldLayoutId id="2147484286" r:id="rId7"/>
    <p:sldLayoutId id="2147484287" r:id="rId8"/>
    <p:sldLayoutId id="2147484288" r:id="rId9"/>
    <p:sldLayoutId id="2147484289" r:id="rId10"/>
    <p:sldLayoutId id="2147484290" r:id="rId11"/>
    <p:sldLayoutId id="2147484292" r:id="rId12"/>
    <p:sldLayoutId id="2147484293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081F5B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081F5B"/>
          </a:solidFill>
          <a:latin typeface="NewsGoth Dm BT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081F5B"/>
          </a:solidFill>
          <a:latin typeface="NewsGoth Dm BT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081F5B"/>
          </a:solidFill>
          <a:latin typeface="NewsGoth Dm BT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rgbClr val="081F5B"/>
          </a:solidFill>
          <a:latin typeface="NewsGoth Dm BT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000">
          <a:solidFill>
            <a:srgbClr val="081F5B"/>
          </a:solidFill>
          <a:latin typeface="NewsGoth Dm BT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000">
          <a:solidFill>
            <a:srgbClr val="081F5B"/>
          </a:solidFill>
          <a:latin typeface="NewsGoth Dm BT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000">
          <a:solidFill>
            <a:srgbClr val="081F5B"/>
          </a:solidFill>
          <a:latin typeface="NewsGoth Dm BT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000">
          <a:solidFill>
            <a:srgbClr val="081F5B"/>
          </a:solidFill>
          <a:latin typeface="NewsGoth Dm BT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081F5B"/>
          </a:solidFill>
          <a:latin typeface="+mn-lt"/>
          <a:ea typeface="+mn-ea"/>
          <a:cs typeface="+mn-cs"/>
        </a:defRPr>
      </a:lvl1pPr>
      <a:lvl2pPr marL="914400" indent="-457200" algn="l" rtl="0" eaLnBrk="0" fontAlgn="base" hangingPunct="0">
        <a:spcBef>
          <a:spcPct val="20000"/>
        </a:spcBef>
        <a:spcAft>
          <a:spcPct val="0"/>
        </a:spcAft>
        <a:buFont typeface="NewsGoth BT" pitchFamily="34" charset="0"/>
        <a:buChar char="~"/>
        <a:defRPr sz="3000">
          <a:solidFill>
            <a:srgbClr val="081F5B"/>
          </a:solidFill>
          <a:latin typeface="+mn-lt"/>
        </a:defRPr>
      </a:lvl2pPr>
      <a:lvl3pPr marL="1371600" indent="-342900" algn="l" rtl="0" eaLnBrk="0" fontAlgn="base" hangingPunct="0">
        <a:spcBef>
          <a:spcPct val="20000"/>
        </a:spcBef>
        <a:spcAft>
          <a:spcPct val="0"/>
        </a:spcAft>
        <a:buFont typeface="NewsGoth BT" pitchFamily="34" charset="0"/>
        <a:buChar char="–"/>
        <a:defRPr sz="2800">
          <a:solidFill>
            <a:srgbClr val="081F5B"/>
          </a:solidFill>
          <a:latin typeface="+mn-lt"/>
        </a:defRPr>
      </a:lvl3pPr>
      <a:lvl4pPr marL="1828800" indent="-342900" algn="l" rtl="0" eaLnBrk="0" fontAlgn="base" hangingPunct="0">
        <a:spcBef>
          <a:spcPct val="20000"/>
        </a:spcBef>
        <a:spcAft>
          <a:spcPct val="0"/>
        </a:spcAft>
        <a:buFont typeface="NewsGoth BT" pitchFamily="34" charset="0"/>
        <a:buChar char="»"/>
        <a:defRPr sz="2600">
          <a:solidFill>
            <a:srgbClr val="081F5B"/>
          </a:solidFill>
          <a:latin typeface="+mn-lt"/>
        </a:defRPr>
      </a:lvl4pPr>
      <a:lvl5pPr marL="2286000" indent="-342900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400">
          <a:solidFill>
            <a:srgbClr val="081F5B"/>
          </a:solidFill>
          <a:latin typeface="+mn-lt"/>
        </a:defRPr>
      </a:lvl5pPr>
      <a:lvl6pPr marL="2743200" indent="-3429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400">
          <a:solidFill>
            <a:srgbClr val="081F5B"/>
          </a:solidFill>
          <a:latin typeface="+mn-lt"/>
        </a:defRPr>
      </a:lvl6pPr>
      <a:lvl7pPr marL="3200400" indent="-3429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400">
          <a:solidFill>
            <a:srgbClr val="081F5B"/>
          </a:solidFill>
          <a:latin typeface="+mn-lt"/>
        </a:defRPr>
      </a:lvl7pPr>
      <a:lvl8pPr marL="3657600" indent="-3429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400">
          <a:solidFill>
            <a:srgbClr val="081F5B"/>
          </a:solidFill>
          <a:latin typeface="+mn-lt"/>
        </a:defRPr>
      </a:lvl8pPr>
      <a:lvl9pPr marL="4114800" indent="-3429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400">
          <a:solidFill>
            <a:srgbClr val="081F5B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heonion.com/video/cias-facebook-program-dramatically-cut-agencys-cos-19753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umich.edu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lRvqEjJ6yM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oogle.com/trend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8" descr="File:Galileo Dona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202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3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533400"/>
            <a:ext cx="8294688" cy="2133600"/>
          </a:xfrm>
        </p:spPr>
        <p:txBody>
          <a:bodyPr/>
          <a:lstStyle/>
          <a:p>
            <a:pPr eaLnBrk="1" hangingPunct="1">
              <a:defRPr/>
            </a:pPr>
            <a:r>
              <a:rPr lang="en-US" sz="8000" dirty="0">
                <a:solidFill>
                  <a:schemeClr val="accent3"/>
                </a:solidFill>
              </a:rPr>
              <a:t>Big data camp intro</a:t>
            </a:r>
          </a:p>
        </p:txBody>
      </p:sp>
      <p:sp>
        <p:nvSpPr>
          <p:cNvPr id="7172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4799013"/>
            <a:ext cx="4789488" cy="1982787"/>
          </a:xfrm>
        </p:spPr>
        <p:txBody>
          <a:bodyPr/>
          <a:lstStyle/>
          <a:p>
            <a:pPr eaLnBrk="1" hangingPunct="1"/>
            <a:endParaRPr lang="en-US" altLang="en-US" sz="2800" b="1" dirty="0">
              <a:solidFill>
                <a:schemeClr val="bg1"/>
              </a:solidFill>
            </a:endParaRPr>
          </a:p>
          <a:p>
            <a:pPr eaLnBrk="1" hangingPunct="1"/>
            <a:r>
              <a:rPr lang="en-US" altLang="en-US" sz="2800" b="1" dirty="0">
                <a:solidFill>
                  <a:schemeClr val="bg1"/>
                </a:solidFill>
              </a:rPr>
              <a:t>Jerry Davis</a:t>
            </a:r>
            <a:br>
              <a:rPr lang="en-US" altLang="en-US" sz="2800" b="1" dirty="0">
                <a:solidFill>
                  <a:schemeClr val="bg1"/>
                </a:solidFill>
              </a:rPr>
            </a:br>
            <a:r>
              <a:rPr lang="en-US" altLang="en-US" sz="2800" b="1" dirty="0">
                <a:solidFill>
                  <a:schemeClr val="bg1"/>
                </a:solidFill>
              </a:rPr>
              <a:t>17 June 2019</a:t>
            </a:r>
            <a:endParaRPr lang="en-US" alt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143000"/>
            <a:ext cx="4235450" cy="5595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1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3" y="931863"/>
            <a:ext cx="4821237" cy="554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31750" y="3705225"/>
            <a:ext cx="4768850" cy="9429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7413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Does racism influence voting?</a:t>
            </a:r>
          </a:p>
        </p:txBody>
      </p:sp>
    </p:spTree>
    <p:extLst>
      <p:ext uri="{BB962C8B-B14F-4D97-AF65-F5344CB8AC3E}">
        <p14:creationId xmlns:p14="http://schemas.microsoft.com/office/powerpoint/2010/main" val="323179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Does racism influence voting?</a:t>
            </a:r>
          </a:p>
        </p:txBody>
      </p:sp>
      <p:pic>
        <p:nvPicPr>
          <p:cNvPr id="1843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990600"/>
            <a:ext cx="7953375" cy="494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3143250"/>
            <a:ext cx="1771650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7665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" y="3124200"/>
            <a:ext cx="7772400" cy="2057400"/>
          </a:xfrm>
        </p:spPr>
        <p:txBody>
          <a:bodyPr/>
          <a:lstStyle/>
          <a:p>
            <a:pPr>
              <a:defRPr/>
            </a:pPr>
            <a:r>
              <a:rPr lang="en-US" dirty="0"/>
              <a:t>New insights into new topics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4800" y="3352800"/>
            <a:ext cx="8534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If only someone would come up with a way to gather horrifyingly intrusive personal information online…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750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0" y="0"/>
            <a:ext cx="6075497" cy="69342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28800" y="4267200"/>
            <a:ext cx="4768850" cy="9429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07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3400" y="838200"/>
            <a:ext cx="101600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ICTs and social movements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0" y="990600"/>
            <a:ext cx="9144000" cy="5867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323" dirty="0"/>
              <a:t>One Facebook post</a:t>
            </a:r>
          </a:p>
        </p:txBody>
      </p:sp>
    </p:spTree>
    <p:extLst>
      <p:ext uri="{BB962C8B-B14F-4D97-AF65-F5344CB8AC3E}">
        <p14:creationId xmlns:p14="http://schemas.microsoft.com/office/powerpoint/2010/main" val="1838218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deep philosophical point: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19400"/>
            <a:ext cx="8229600" cy="3121025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sz="3600"/>
              <a:t>A web page does not exist until you perceive it.  </a:t>
            </a:r>
          </a:p>
          <a:p>
            <a:pPr marL="0" indent="0">
              <a:buFontTx/>
              <a:buNone/>
            </a:pPr>
            <a:r>
              <a:rPr lang="en-US" altLang="en-US" sz="3600"/>
              <a:t>(Whoah)</a:t>
            </a:r>
          </a:p>
        </p:txBody>
      </p:sp>
    </p:spTree>
    <p:extLst>
      <p:ext uri="{BB962C8B-B14F-4D97-AF65-F5344CB8AC3E}">
        <p14:creationId xmlns:p14="http://schemas.microsoft.com/office/powerpoint/2010/main" val="3347250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How big is big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721225"/>
          </a:xfrm>
        </p:spPr>
        <p:txBody>
          <a:bodyPr/>
          <a:lstStyle/>
          <a:p>
            <a:r>
              <a:rPr lang="en-US" altLang="en-US" sz="2800"/>
              <a:t>Visit your favorite website (e.g., </a:t>
            </a:r>
            <a:r>
              <a:rPr lang="en-US" altLang="en-US" sz="2800">
                <a:hlinkClick r:id="rId2"/>
              </a:rPr>
              <a:t>www.umich.edu</a:t>
            </a:r>
            <a:r>
              <a:rPr lang="en-US" altLang="en-US" sz="2800"/>
              <a:t>)</a:t>
            </a:r>
          </a:p>
          <a:p>
            <a:r>
              <a:rPr lang="en-US" altLang="en-US" sz="2800"/>
              <a:t>Right-click and “View page source”</a:t>
            </a:r>
          </a:p>
          <a:p>
            <a:r>
              <a:rPr lang="en-US" altLang="en-US" sz="2800"/>
              <a:t>Wait, what </a:t>
            </a:r>
            <a:r>
              <a:rPr lang="en-US" altLang="en-US" sz="2800" i="1"/>
              <a:t>is</a:t>
            </a:r>
            <a:r>
              <a:rPr lang="en-US" altLang="en-US" sz="2800"/>
              <a:t> all this stuff?</a:t>
            </a:r>
          </a:p>
          <a:p>
            <a:r>
              <a:rPr lang="en-US" altLang="en-US" sz="2800"/>
              <a:t>Search for </a:t>
            </a:r>
            <a:r>
              <a:rPr lang="en-US" altLang="en-US" sz="2800" u="sng"/>
              <a:t>http</a:t>
            </a:r>
          </a:p>
          <a:p>
            <a:r>
              <a:rPr lang="en-US" altLang="en-US" sz="2800"/>
              <a:t>Is there some convenient way to search through all this junk online, copy it, and drop it into a database for future use?  (Will the site’s owner get mad?)</a:t>
            </a:r>
          </a:p>
          <a:p>
            <a:r>
              <a:rPr lang="en-US" altLang="en-US" sz="2800"/>
              <a:t>Is there an easier way to just download all this stuff in bulk?</a:t>
            </a:r>
          </a:p>
        </p:txBody>
      </p:sp>
    </p:spTree>
    <p:extLst>
      <p:ext uri="{BB962C8B-B14F-4D97-AF65-F5344CB8AC3E}">
        <p14:creationId xmlns:p14="http://schemas.microsoft.com/office/powerpoint/2010/main" val="252666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4268788" y="6373813"/>
            <a:ext cx="4783137" cy="1952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1pPr>
            <a:lvl2pPr marL="685817" indent="-263776"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2pPr>
            <a:lvl3pPr marL="1055103" indent="-211021"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3pPr>
            <a:lvl4pPr marL="1477145" indent="-211021"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4pPr>
            <a:lvl5pPr marL="1899186" indent="-211021"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5pPr>
            <a:lvl6pPr marL="2321227" indent="-211021" eaLnBrk="0" fontAlgn="base" hangingPunct="0">
              <a:spcBef>
                <a:spcPct val="0"/>
              </a:spcBef>
              <a:spcAft>
                <a:spcPct val="0"/>
              </a:spcAft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6pPr>
            <a:lvl7pPr marL="2743269" indent="-211021" eaLnBrk="0" fontAlgn="base" hangingPunct="0">
              <a:spcBef>
                <a:spcPct val="0"/>
              </a:spcBef>
              <a:spcAft>
                <a:spcPct val="0"/>
              </a:spcAft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7pPr>
            <a:lvl8pPr marL="3165310" indent="-211021" eaLnBrk="0" fontAlgn="base" hangingPunct="0">
              <a:spcBef>
                <a:spcPct val="0"/>
              </a:spcBef>
              <a:spcAft>
                <a:spcPct val="0"/>
              </a:spcAft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8pPr>
            <a:lvl9pPr marL="3587351" indent="-211021" eaLnBrk="0" fontAlgn="base" hangingPunct="0">
              <a:spcBef>
                <a:spcPct val="0"/>
              </a:spcBef>
              <a:spcAft>
                <a:spcPct val="0"/>
              </a:spcAft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4FA350D4-9BFE-4481-90A4-2852008C61B1}" type="slidenum">
              <a:rPr lang="en-US" altLang="en-US" sz="923" b="0">
                <a:solidFill>
                  <a:schemeClr val="tx1"/>
                </a:solidFill>
              </a:rPr>
              <a:pPr>
                <a:defRPr/>
              </a:pPr>
              <a:t>19</a:t>
            </a:fld>
            <a:endParaRPr lang="en-US" altLang="en-US" sz="923" b="0">
              <a:solidFill>
                <a:schemeClr val="tx1"/>
              </a:solidFill>
            </a:endParaRPr>
          </a:p>
        </p:txBody>
      </p:sp>
      <p:pic>
        <p:nvPicPr>
          <p:cNvPr id="37891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3113" y="263525"/>
            <a:ext cx="10128251" cy="675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123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are we up to this week?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949825"/>
          </a:xfrm>
        </p:spPr>
        <p:txBody>
          <a:bodyPr/>
          <a:lstStyle/>
          <a:p>
            <a:r>
              <a:rPr lang="en-US" altLang="en-US" dirty="0"/>
              <a:t>Monday: overview, SQL, project group formation</a:t>
            </a:r>
          </a:p>
          <a:p>
            <a:r>
              <a:rPr lang="en-US" altLang="en-US" dirty="0"/>
              <a:t>Tuesday: Python and Python for data analysis</a:t>
            </a:r>
          </a:p>
          <a:p>
            <a:r>
              <a:rPr lang="en-US" altLang="en-US" dirty="0"/>
              <a:t>Wednesday: Scraping and APIs</a:t>
            </a:r>
          </a:p>
          <a:p>
            <a:r>
              <a:rPr lang="en-US" altLang="en-US" dirty="0"/>
              <a:t>Thursday: Buffet of advanced topics</a:t>
            </a:r>
          </a:p>
          <a:p>
            <a:r>
              <a:rPr lang="en-US" altLang="en-US" dirty="0"/>
              <a:t>Friday: write </a:t>
            </a:r>
            <a:r>
              <a:rPr lang="en-US" altLang="en-US" dirty="0">
                <a:hlinkClick r:id="rId2"/>
              </a:rPr>
              <a:t>“Social capital asset pricing model (SCAPM)” app</a:t>
            </a:r>
            <a:r>
              <a:rPr lang="en-US" altLang="en-US" dirty="0"/>
              <a:t> for iPhone, sell to Facebook for $10B, quit grad school</a:t>
            </a:r>
          </a:p>
        </p:txBody>
      </p:sp>
      <p:sp>
        <p:nvSpPr>
          <p:cNvPr id="4" name="Freeform 3"/>
          <p:cNvSpPr>
            <a:spLocks/>
          </p:cNvSpPr>
          <p:nvPr/>
        </p:nvSpPr>
        <p:spPr bwMode="auto">
          <a:xfrm>
            <a:off x="831850" y="4325938"/>
            <a:ext cx="6361113" cy="1338262"/>
          </a:xfrm>
          <a:custGeom>
            <a:avLst/>
            <a:gdLst>
              <a:gd name="T0" fmla="*/ 0 w 6359857"/>
              <a:gd name="T1" fmla="*/ 0 h 1337522"/>
              <a:gd name="T2" fmla="*/ 150276 w 6359857"/>
              <a:gd name="T3" fmla="*/ 13688 h 1337522"/>
              <a:gd name="T4" fmla="*/ 191259 w 6359857"/>
              <a:gd name="T5" fmla="*/ 41059 h 1337522"/>
              <a:gd name="T6" fmla="*/ 273226 w 6359857"/>
              <a:gd name="T7" fmla="*/ 68429 h 1337522"/>
              <a:gd name="T8" fmla="*/ 368855 w 6359857"/>
              <a:gd name="T9" fmla="*/ 109484 h 1337522"/>
              <a:gd name="T10" fmla="*/ 450822 w 6359857"/>
              <a:gd name="T11" fmla="*/ 177911 h 1337522"/>
              <a:gd name="T12" fmla="*/ 491805 w 6359857"/>
              <a:gd name="T13" fmla="*/ 205283 h 1337522"/>
              <a:gd name="T14" fmla="*/ 560114 w 6359857"/>
              <a:gd name="T15" fmla="*/ 260027 h 1337522"/>
              <a:gd name="T16" fmla="*/ 601097 w 6359857"/>
              <a:gd name="T17" fmla="*/ 287398 h 1337522"/>
              <a:gd name="T18" fmla="*/ 710384 w 6359857"/>
              <a:gd name="T19" fmla="*/ 314769 h 1337522"/>
              <a:gd name="T20" fmla="*/ 983609 w 6359857"/>
              <a:gd name="T21" fmla="*/ 342139 h 1337522"/>
              <a:gd name="T22" fmla="*/ 1051918 w 6359857"/>
              <a:gd name="T23" fmla="*/ 355825 h 1337522"/>
              <a:gd name="T24" fmla="*/ 1243172 w 6359857"/>
              <a:gd name="T25" fmla="*/ 369510 h 1337522"/>
              <a:gd name="T26" fmla="*/ 1284157 w 6359857"/>
              <a:gd name="T27" fmla="*/ 396880 h 1337522"/>
              <a:gd name="T28" fmla="*/ 1434430 w 6359857"/>
              <a:gd name="T29" fmla="*/ 410568 h 1337522"/>
              <a:gd name="T30" fmla="*/ 1639350 w 6359857"/>
              <a:gd name="T31" fmla="*/ 451623 h 1337522"/>
              <a:gd name="T32" fmla="*/ 1693993 w 6359857"/>
              <a:gd name="T33" fmla="*/ 465309 h 1337522"/>
              <a:gd name="T34" fmla="*/ 1803285 w 6359857"/>
              <a:gd name="T35" fmla="*/ 478995 h 1337522"/>
              <a:gd name="T36" fmla="*/ 1967218 w 6359857"/>
              <a:gd name="T37" fmla="*/ 547423 h 1337522"/>
              <a:gd name="T38" fmla="*/ 2062847 w 6359857"/>
              <a:gd name="T39" fmla="*/ 574793 h 1337522"/>
              <a:gd name="T40" fmla="*/ 2103831 w 6359857"/>
              <a:gd name="T41" fmla="*/ 629536 h 1337522"/>
              <a:gd name="T42" fmla="*/ 2158477 w 6359857"/>
              <a:gd name="T43" fmla="*/ 656907 h 1337522"/>
              <a:gd name="T44" fmla="*/ 2199460 w 6359857"/>
              <a:gd name="T45" fmla="*/ 684278 h 1337522"/>
              <a:gd name="T46" fmla="*/ 2240443 w 6359857"/>
              <a:gd name="T47" fmla="*/ 697964 h 1337522"/>
              <a:gd name="T48" fmla="*/ 2390719 w 6359857"/>
              <a:gd name="T49" fmla="*/ 725335 h 1337522"/>
              <a:gd name="T50" fmla="*/ 2650281 w 6359857"/>
              <a:gd name="T51" fmla="*/ 752706 h 1337522"/>
              <a:gd name="T52" fmla="*/ 2704927 w 6359857"/>
              <a:gd name="T53" fmla="*/ 766392 h 1337522"/>
              <a:gd name="T54" fmla="*/ 3155748 w 6359857"/>
              <a:gd name="T55" fmla="*/ 766392 h 1337522"/>
              <a:gd name="T56" fmla="*/ 3483618 w 6359857"/>
              <a:gd name="T57" fmla="*/ 793762 h 1337522"/>
              <a:gd name="T58" fmla="*/ 3524602 w 6359857"/>
              <a:gd name="T59" fmla="*/ 807447 h 1337522"/>
              <a:gd name="T60" fmla="*/ 3702198 w 6359857"/>
              <a:gd name="T61" fmla="*/ 848504 h 1337522"/>
              <a:gd name="T62" fmla="*/ 4030067 w 6359857"/>
              <a:gd name="T63" fmla="*/ 862190 h 1337522"/>
              <a:gd name="T64" fmla="*/ 4685807 w 6359857"/>
              <a:gd name="T65" fmla="*/ 944304 h 1337522"/>
              <a:gd name="T66" fmla="*/ 4754113 w 6359857"/>
              <a:gd name="T67" fmla="*/ 957990 h 1337522"/>
              <a:gd name="T68" fmla="*/ 4918047 w 6359857"/>
              <a:gd name="T69" fmla="*/ 999046 h 1337522"/>
              <a:gd name="T70" fmla="*/ 5136628 w 6359857"/>
              <a:gd name="T71" fmla="*/ 1067474 h 1337522"/>
              <a:gd name="T72" fmla="*/ 5177612 w 6359857"/>
              <a:gd name="T73" fmla="*/ 1094844 h 1337522"/>
              <a:gd name="T74" fmla="*/ 5245918 w 6359857"/>
              <a:gd name="T75" fmla="*/ 1122217 h 1337522"/>
              <a:gd name="T76" fmla="*/ 5327885 w 6359857"/>
              <a:gd name="T77" fmla="*/ 1149587 h 1337522"/>
              <a:gd name="T78" fmla="*/ 5478159 w 6359857"/>
              <a:gd name="T79" fmla="*/ 1190644 h 1337522"/>
              <a:gd name="T80" fmla="*/ 5519143 w 6359857"/>
              <a:gd name="T81" fmla="*/ 1231701 h 1337522"/>
              <a:gd name="T82" fmla="*/ 5642094 w 6359857"/>
              <a:gd name="T83" fmla="*/ 1259071 h 1337522"/>
              <a:gd name="T84" fmla="*/ 5724061 w 6359857"/>
              <a:gd name="T85" fmla="*/ 1259071 h 1337522"/>
              <a:gd name="T86" fmla="*/ 5833351 w 6359857"/>
              <a:gd name="T87" fmla="*/ 1272757 h 1337522"/>
              <a:gd name="T88" fmla="*/ 6106577 w 6359857"/>
              <a:gd name="T89" fmla="*/ 1300129 h 1337522"/>
              <a:gd name="T90" fmla="*/ 6202205 w 6359857"/>
              <a:gd name="T91" fmla="*/ 1327499 h 1337522"/>
              <a:gd name="T92" fmla="*/ 6366139 w 6359857"/>
              <a:gd name="T93" fmla="*/ 1341185 h 133752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6359857" h="1337522">
                <a:moveTo>
                  <a:pt x="0" y="0"/>
                </a:moveTo>
                <a:cubicBezTo>
                  <a:pt x="50042" y="4549"/>
                  <a:pt x="100993" y="3119"/>
                  <a:pt x="150126" y="13648"/>
                </a:cubicBezTo>
                <a:cubicBezTo>
                  <a:pt x="166164" y="17085"/>
                  <a:pt x="176080" y="34282"/>
                  <a:pt x="191069" y="40944"/>
                </a:cubicBezTo>
                <a:cubicBezTo>
                  <a:pt x="217361" y="52629"/>
                  <a:pt x="272956" y="68239"/>
                  <a:pt x="272956" y="68239"/>
                </a:cubicBezTo>
                <a:cubicBezTo>
                  <a:pt x="375746" y="136767"/>
                  <a:pt x="245109" y="56304"/>
                  <a:pt x="368490" y="109182"/>
                </a:cubicBezTo>
                <a:cubicBezTo>
                  <a:pt x="410343" y="127119"/>
                  <a:pt x="415661" y="148491"/>
                  <a:pt x="450377" y="177421"/>
                </a:cubicBezTo>
                <a:cubicBezTo>
                  <a:pt x="462978" y="187922"/>
                  <a:pt x="477672" y="195618"/>
                  <a:pt x="491320" y="204717"/>
                </a:cubicBezTo>
                <a:cubicBezTo>
                  <a:pt x="514551" y="274407"/>
                  <a:pt x="486251" y="227891"/>
                  <a:pt x="559559" y="259308"/>
                </a:cubicBezTo>
                <a:cubicBezTo>
                  <a:pt x="574635" y="265769"/>
                  <a:pt x="585831" y="279268"/>
                  <a:pt x="600502" y="286603"/>
                </a:cubicBezTo>
                <a:cubicBezTo>
                  <a:pt x="627561" y="300132"/>
                  <a:pt x="685210" y="309449"/>
                  <a:pt x="709684" y="313899"/>
                </a:cubicBezTo>
                <a:cubicBezTo>
                  <a:pt x="834670" y="336624"/>
                  <a:pt x="809849" y="328852"/>
                  <a:pt x="982639" y="341194"/>
                </a:cubicBezTo>
                <a:cubicBezTo>
                  <a:pt x="1005385" y="345743"/>
                  <a:pt x="1027809" y="352414"/>
                  <a:pt x="1050878" y="354842"/>
                </a:cubicBezTo>
                <a:cubicBezTo>
                  <a:pt x="1114379" y="361526"/>
                  <a:pt x="1179067" y="357394"/>
                  <a:pt x="1241947" y="368490"/>
                </a:cubicBezTo>
                <a:cubicBezTo>
                  <a:pt x="1258100" y="371340"/>
                  <a:pt x="1266852" y="392348"/>
                  <a:pt x="1282890" y="395785"/>
                </a:cubicBezTo>
                <a:cubicBezTo>
                  <a:pt x="1332023" y="406313"/>
                  <a:pt x="1382973" y="404884"/>
                  <a:pt x="1433015" y="409433"/>
                </a:cubicBezTo>
                <a:cubicBezTo>
                  <a:pt x="1501254" y="423081"/>
                  <a:pt x="1570219" y="433498"/>
                  <a:pt x="1637732" y="450376"/>
                </a:cubicBezTo>
                <a:cubicBezTo>
                  <a:pt x="1655929" y="454925"/>
                  <a:pt x="1673821" y="460940"/>
                  <a:pt x="1692323" y="464024"/>
                </a:cubicBezTo>
                <a:cubicBezTo>
                  <a:pt x="1728501" y="470054"/>
                  <a:pt x="1765111" y="473123"/>
                  <a:pt x="1801505" y="477672"/>
                </a:cubicBezTo>
                <a:cubicBezTo>
                  <a:pt x="1856096" y="500418"/>
                  <a:pt x="1907904" y="531567"/>
                  <a:pt x="1965278" y="545911"/>
                </a:cubicBezTo>
                <a:cubicBezTo>
                  <a:pt x="2033825" y="563048"/>
                  <a:pt x="2002074" y="553628"/>
                  <a:pt x="2060812" y="573206"/>
                </a:cubicBezTo>
                <a:cubicBezTo>
                  <a:pt x="2074460" y="591403"/>
                  <a:pt x="2084486" y="612994"/>
                  <a:pt x="2101756" y="627797"/>
                </a:cubicBezTo>
                <a:cubicBezTo>
                  <a:pt x="2117203" y="641037"/>
                  <a:pt x="2138683" y="644999"/>
                  <a:pt x="2156347" y="655093"/>
                </a:cubicBezTo>
                <a:cubicBezTo>
                  <a:pt x="2170588" y="663231"/>
                  <a:pt x="2182619" y="675053"/>
                  <a:pt x="2197290" y="682388"/>
                </a:cubicBezTo>
                <a:cubicBezTo>
                  <a:pt x="2210157" y="688822"/>
                  <a:pt x="2224401" y="692084"/>
                  <a:pt x="2238233" y="696036"/>
                </a:cubicBezTo>
                <a:cubicBezTo>
                  <a:pt x="2295310" y="712344"/>
                  <a:pt x="2323513" y="715850"/>
                  <a:pt x="2388359" y="723332"/>
                </a:cubicBezTo>
                <a:cubicBezTo>
                  <a:pt x="2474699" y="733294"/>
                  <a:pt x="2647666" y="750627"/>
                  <a:pt x="2647666" y="750627"/>
                </a:cubicBezTo>
                <a:cubicBezTo>
                  <a:pt x="2665863" y="755176"/>
                  <a:pt x="2683584" y="762497"/>
                  <a:pt x="2702257" y="764275"/>
                </a:cubicBezTo>
                <a:cubicBezTo>
                  <a:pt x="2936705" y="786604"/>
                  <a:pt x="2923192" y="778615"/>
                  <a:pt x="3152633" y="764275"/>
                </a:cubicBezTo>
                <a:cubicBezTo>
                  <a:pt x="3261815" y="773373"/>
                  <a:pt x="3371289" y="779471"/>
                  <a:pt x="3480180" y="791570"/>
                </a:cubicBezTo>
                <a:cubicBezTo>
                  <a:pt x="3494478" y="793159"/>
                  <a:pt x="3507244" y="801433"/>
                  <a:pt x="3521123" y="805218"/>
                </a:cubicBezTo>
                <a:cubicBezTo>
                  <a:pt x="3528908" y="807341"/>
                  <a:pt x="3670133" y="844202"/>
                  <a:pt x="3698544" y="846161"/>
                </a:cubicBezTo>
                <a:cubicBezTo>
                  <a:pt x="3807562" y="853679"/>
                  <a:pt x="3916908" y="855260"/>
                  <a:pt x="4026090" y="859809"/>
                </a:cubicBezTo>
                <a:cubicBezTo>
                  <a:pt x="4545757" y="907052"/>
                  <a:pt x="4328655" y="871190"/>
                  <a:pt x="4681183" y="941696"/>
                </a:cubicBezTo>
                <a:cubicBezTo>
                  <a:pt x="4703929" y="946245"/>
                  <a:pt x="4726917" y="949718"/>
                  <a:pt x="4749421" y="955344"/>
                </a:cubicBezTo>
                <a:lnTo>
                  <a:pt x="4913194" y="996287"/>
                </a:lnTo>
                <a:cubicBezTo>
                  <a:pt x="5105774" y="1106332"/>
                  <a:pt x="4903451" y="1007499"/>
                  <a:pt x="5131559" y="1064526"/>
                </a:cubicBezTo>
                <a:cubicBezTo>
                  <a:pt x="5147472" y="1068504"/>
                  <a:pt x="5157831" y="1084486"/>
                  <a:pt x="5172502" y="1091821"/>
                </a:cubicBezTo>
                <a:cubicBezTo>
                  <a:pt x="5194414" y="1102777"/>
                  <a:pt x="5217717" y="1110745"/>
                  <a:pt x="5240741" y="1119117"/>
                </a:cubicBezTo>
                <a:cubicBezTo>
                  <a:pt x="5267781" y="1128950"/>
                  <a:pt x="5294714" y="1139434"/>
                  <a:pt x="5322627" y="1146412"/>
                </a:cubicBezTo>
                <a:cubicBezTo>
                  <a:pt x="5445766" y="1177197"/>
                  <a:pt x="5396220" y="1161845"/>
                  <a:pt x="5472753" y="1187356"/>
                </a:cubicBezTo>
                <a:cubicBezTo>
                  <a:pt x="5486401" y="1201004"/>
                  <a:pt x="5497637" y="1217593"/>
                  <a:pt x="5513696" y="1228299"/>
                </a:cubicBezTo>
                <a:cubicBezTo>
                  <a:pt x="5536096" y="1243233"/>
                  <a:pt x="5626614" y="1253942"/>
                  <a:pt x="5636526" y="1255594"/>
                </a:cubicBezTo>
                <a:cubicBezTo>
                  <a:pt x="5745707" y="1291989"/>
                  <a:pt x="5609231" y="1255594"/>
                  <a:pt x="5718412" y="1255594"/>
                </a:cubicBezTo>
                <a:cubicBezTo>
                  <a:pt x="5755089" y="1255594"/>
                  <a:pt x="5791168" y="1264957"/>
                  <a:pt x="5827594" y="1269242"/>
                </a:cubicBezTo>
                <a:cubicBezTo>
                  <a:pt x="5958132" y="1284600"/>
                  <a:pt x="5960912" y="1283843"/>
                  <a:pt x="6100550" y="1296538"/>
                </a:cubicBezTo>
                <a:cubicBezTo>
                  <a:pt x="6131120" y="1306728"/>
                  <a:pt x="6164263" y="1318937"/>
                  <a:pt x="6196084" y="1323833"/>
                </a:cubicBezTo>
                <a:cubicBezTo>
                  <a:pt x="6294591" y="1338988"/>
                  <a:pt x="6290270" y="1337481"/>
                  <a:pt x="6359857" y="1337481"/>
                </a:cubicBezTo>
              </a:path>
            </a:pathLst>
          </a:cu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268788" y="6373813"/>
            <a:ext cx="4783137" cy="1952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1pPr>
            <a:lvl2pPr marL="685817" indent="-263776"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2pPr>
            <a:lvl3pPr marL="1055103" indent="-211021"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3pPr>
            <a:lvl4pPr marL="1477145" indent="-211021"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4pPr>
            <a:lvl5pPr marL="1899186" indent="-211021"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5pPr>
            <a:lvl6pPr marL="2321227" indent="-211021" eaLnBrk="0" fontAlgn="base" hangingPunct="0">
              <a:spcBef>
                <a:spcPct val="0"/>
              </a:spcBef>
              <a:spcAft>
                <a:spcPct val="0"/>
              </a:spcAft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6pPr>
            <a:lvl7pPr marL="2743269" indent="-211021" eaLnBrk="0" fontAlgn="base" hangingPunct="0">
              <a:spcBef>
                <a:spcPct val="0"/>
              </a:spcBef>
              <a:spcAft>
                <a:spcPct val="0"/>
              </a:spcAft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7pPr>
            <a:lvl8pPr marL="3165310" indent="-211021" eaLnBrk="0" fontAlgn="base" hangingPunct="0">
              <a:spcBef>
                <a:spcPct val="0"/>
              </a:spcBef>
              <a:spcAft>
                <a:spcPct val="0"/>
              </a:spcAft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8pPr>
            <a:lvl9pPr marL="3587351" indent="-211021" eaLnBrk="0" fontAlgn="base" hangingPunct="0">
              <a:spcBef>
                <a:spcPct val="0"/>
              </a:spcBef>
              <a:spcAft>
                <a:spcPct val="0"/>
              </a:spcAft>
              <a:defRPr sz="1939" b="1">
                <a:solidFill>
                  <a:srgbClr val="081F5B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fld id="{8627BD98-CD47-4FF6-91BB-BDE78C2499DF}" type="slidenum">
              <a:rPr lang="en-US" altLang="en-US" sz="923" b="0">
                <a:solidFill>
                  <a:schemeClr val="tx1"/>
                </a:solidFill>
              </a:rPr>
              <a:pPr>
                <a:defRPr/>
              </a:pPr>
              <a:t>20</a:t>
            </a:fld>
            <a:endParaRPr lang="en-US" altLang="en-US" sz="923" b="0">
              <a:solidFill>
                <a:schemeClr val="tx1"/>
              </a:solidFill>
            </a:endParaRPr>
          </a:p>
        </p:txBody>
      </p:sp>
      <p:pic>
        <p:nvPicPr>
          <p:cNvPr id="38915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3525"/>
            <a:ext cx="9144000" cy="661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8686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Some big data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Where do I get “big data”?  Is there some secret handshake I need?</a:t>
            </a:r>
          </a:p>
          <a:p>
            <a:r>
              <a:rPr lang="en-US" altLang="en-US"/>
              <a:t>What does it look like?</a:t>
            </a:r>
          </a:p>
          <a:p>
            <a:r>
              <a:rPr lang="en-US" altLang="en-US"/>
              <a:t>How do I make gigabytes of words and numbers into something meaningful?</a:t>
            </a:r>
          </a:p>
          <a:p>
            <a:r>
              <a:rPr lang="en-US" altLang="en-US"/>
              <a:t>If I can’t learn to do everything I need about big data in a week, where can I go next?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method and three tools to 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The method: learning in groups (cf. “agile software development”)</a:t>
            </a:r>
          </a:p>
          <a:p>
            <a:r>
              <a:rPr lang="en-US" altLang="en-US"/>
              <a:t>The tools:</a:t>
            </a:r>
          </a:p>
          <a:p>
            <a:pPr lvl="1"/>
            <a:r>
              <a:rPr lang="en-US" altLang="en-US"/>
              <a:t>SQL: how to manipulate those databases underlying what you see on the Web</a:t>
            </a:r>
          </a:p>
          <a:p>
            <a:pPr lvl="1"/>
            <a:r>
              <a:rPr lang="en-US" altLang="en-US"/>
              <a:t>Python: a pretty good open-source programming language</a:t>
            </a:r>
          </a:p>
          <a:p>
            <a:pPr lvl="1"/>
            <a:r>
              <a:rPr lang="en-US" altLang="en-US"/>
              <a:t>APIs: how to get them to talk to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722313" y="2667000"/>
            <a:ext cx="7772400" cy="1362075"/>
          </a:xfrm>
        </p:spPr>
        <p:txBody>
          <a:bodyPr/>
          <a:lstStyle/>
          <a:p>
            <a:r>
              <a:rPr lang="en-US" dirty="0"/>
              <a:t>Be Not Afraid: lessons from “computer science”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0" y="4191000"/>
            <a:ext cx="7620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Plagiarized from the estimable </a:t>
            </a:r>
            <a:br>
              <a:rPr lang="en-US" dirty="0"/>
            </a:br>
            <a:r>
              <a:rPr lang="en-US" dirty="0"/>
              <a:t>Prof. Brian Noble</a:t>
            </a:r>
          </a:p>
        </p:txBody>
      </p:sp>
    </p:spTree>
    <p:extLst>
      <p:ext uri="{BB962C8B-B14F-4D97-AF65-F5344CB8AC3E}">
        <p14:creationId xmlns:p14="http://schemas.microsoft.com/office/powerpoint/2010/main" val="31606154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We’re All Charlatans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Computer science: not a science</a:t>
            </a:r>
          </a:p>
          <a:p>
            <a:pPr lvl="1"/>
            <a:r>
              <a:rPr lang="en-US" sz="2000" dirty="0"/>
              <a:t>Few “natural laws” because it is a human construction</a:t>
            </a:r>
          </a:p>
          <a:p>
            <a:pPr lvl="1"/>
            <a:r>
              <a:rPr lang="en-US" sz="2000" dirty="0"/>
              <a:t>Exception: “This sentence is false.” (1/3 of EECS 376)</a:t>
            </a:r>
          </a:p>
          <a:p>
            <a:r>
              <a:rPr lang="en-US" sz="2800" dirty="0"/>
              <a:t>Software engineering: not an engineering discipline</a:t>
            </a:r>
          </a:p>
          <a:p>
            <a:pPr lvl="1"/>
            <a:r>
              <a:rPr lang="en-US" sz="2000" dirty="0"/>
              <a:t>Engineering: static/dynamic modeling, safety margins, etc.</a:t>
            </a:r>
          </a:p>
          <a:p>
            <a:pPr lvl="1"/>
            <a:r>
              <a:rPr lang="en-US" sz="2000" dirty="0"/>
              <a:t>Software: “Recovery-oriented computing” (1/5 of EECS 582)</a:t>
            </a:r>
          </a:p>
          <a:p>
            <a:r>
              <a:rPr lang="en-US" sz="2800" dirty="0"/>
              <a:t>A culture of decentralized collaborative tinkering</a:t>
            </a:r>
          </a:p>
          <a:p>
            <a:r>
              <a:rPr lang="en-US" sz="2800" dirty="0"/>
              <a:t>Facebook: likely the most successful company run this way</a:t>
            </a:r>
          </a:p>
        </p:txBody>
      </p:sp>
    </p:spTree>
    <p:extLst>
      <p:ext uri="{BB962C8B-B14F-4D97-AF65-F5344CB8AC3E}">
        <p14:creationId xmlns:p14="http://schemas.microsoft.com/office/powerpoint/2010/main" val="3905279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 FAST AND BREAK THINGS (like democracy)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Facebook Rule #1</a:t>
            </a:r>
          </a:p>
        </p:txBody>
      </p:sp>
    </p:spTree>
    <p:extLst>
      <p:ext uri="{BB962C8B-B14F-4D97-AF65-F5344CB8AC3E}">
        <p14:creationId xmlns:p14="http://schemas.microsoft.com/office/powerpoint/2010/main" val="3946445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be afraid to make a mistake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Everyone makes mistakes!</a:t>
            </a:r>
          </a:p>
          <a:p>
            <a:pPr lvl="1"/>
            <a:r>
              <a:rPr lang="en-US" sz="2400" dirty="0"/>
              <a:t>I (Brian Noble) make programming mistakes all the time</a:t>
            </a:r>
          </a:p>
          <a:p>
            <a:pPr lvl="1"/>
            <a:r>
              <a:rPr lang="en-US" sz="2400" dirty="0"/>
              <a:t>Students who actually do things make mistakes as well</a:t>
            </a:r>
          </a:p>
          <a:p>
            <a:pPr lvl="1"/>
            <a:r>
              <a:rPr lang="en-US" sz="2400" dirty="0"/>
              <a:t>Professional staff at Facebook do too (obviously!)</a:t>
            </a:r>
          </a:p>
          <a:p>
            <a:r>
              <a:rPr lang="en-US" sz="2800" dirty="0"/>
              <a:t>Fundamental to the process</a:t>
            </a:r>
          </a:p>
          <a:p>
            <a:pPr lvl="1"/>
            <a:r>
              <a:rPr lang="en-US" sz="2400" dirty="0"/>
              <a:t>These are formal languages (vs. natural)</a:t>
            </a:r>
          </a:p>
          <a:p>
            <a:pPr lvl="1"/>
            <a:r>
              <a:rPr lang="en-US" sz="2400" dirty="0"/>
              <a:t>Mortals aren’t inherently great at this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871856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Stay focused and keep shipping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Facebook Rule #2</a:t>
            </a:r>
          </a:p>
        </p:txBody>
      </p:sp>
    </p:spTree>
    <p:extLst>
      <p:ext uri="{BB962C8B-B14F-4D97-AF65-F5344CB8AC3E}">
        <p14:creationId xmlns:p14="http://schemas.microsoft.com/office/powerpoint/2010/main" val="20562893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Wait to Find Your Mistakes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Build a little, test a little</a:t>
            </a:r>
          </a:p>
          <a:p>
            <a:pPr lvl="1"/>
            <a:r>
              <a:rPr lang="en-US" sz="2400" dirty="0"/>
              <a:t>“</a:t>
            </a:r>
            <a:r>
              <a:rPr lang="en-US" sz="2400" i="1" dirty="0"/>
              <a:t>You keep using that word.  I do not think it means what you think it means</a:t>
            </a:r>
            <a:r>
              <a:rPr lang="en-US" sz="2400" dirty="0"/>
              <a:t>.”</a:t>
            </a:r>
          </a:p>
          <a:p>
            <a:pPr marL="457200" lvl="1" indent="0">
              <a:buNone/>
            </a:pPr>
            <a:r>
              <a:rPr lang="en-US" sz="2400" dirty="0"/>
              <a:t>		--Inigo Montoya</a:t>
            </a:r>
          </a:p>
          <a:p>
            <a:r>
              <a:rPr lang="en-US" sz="2800" dirty="0"/>
              <a:t>You have an important advantage!</a:t>
            </a:r>
          </a:p>
          <a:p>
            <a:pPr lvl="1"/>
            <a:r>
              <a:rPr lang="en-US" sz="2400" dirty="0"/>
              <a:t>CS students believe they are </a:t>
            </a:r>
            <a:r>
              <a:rPr lang="en-US" sz="2400" b="1" dirty="0"/>
              <a:t>really good </a:t>
            </a:r>
            <a:r>
              <a:rPr lang="en-US" sz="2400" dirty="0"/>
              <a:t>at this</a:t>
            </a:r>
          </a:p>
          <a:p>
            <a:pPr lvl="1"/>
            <a:r>
              <a:rPr lang="en-US" sz="2400" dirty="0"/>
              <a:t>But, </a:t>
            </a:r>
            <a:r>
              <a:rPr lang="en-US" sz="2400" b="1" dirty="0"/>
              <a:t>no one </a:t>
            </a:r>
            <a:r>
              <a:rPr lang="en-US" sz="2400" dirty="0"/>
              <a:t>is really good at this, just shades of bad</a:t>
            </a:r>
          </a:p>
        </p:txBody>
      </p:sp>
    </p:spTree>
    <p:extLst>
      <p:ext uri="{BB962C8B-B14F-4D97-AF65-F5344CB8AC3E}">
        <p14:creationId xmlns:p14="http://schemas.microsoft.com/office/powerpoint/2010/main" val="14953979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Done is better than perfect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Facebook Rule #3</a:t>
            </a:r>
          </a:p>
        </p:txBody>
      </p:sp>
    </p:spTree>
    <p:extLst>
      <p:ext uri="{BB962C8B-B14F-4D97-AF65-F5344CB8AC3E}">
        <p14:creationId xmlns:p14="http://schemas.microsoft.com/office/powerpoint/2010/main" val="546927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altLang="en-US" sz="3600"/>
              <a:t>What does social life look like today?</a:t>
            </a:r>
          </a:p>
        </p:txBody>
      </p:sp>
      <p:pic>
        <p:nvPicPr>
          <p:cNvPr id="7171" name="Picture 2" descr="http://static.guim.co.uk/sys-images/Guardian/Pix/pictures/2012/11/21/1353500483397/Person-on-laptop-in-a-Sta-00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09800"/>
            <a:ext cx="3175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2" name="TextBox 6"/>
          <p:cNvSpPr txBox="1">
            <a:spLocks noChangeArrowheads="1"/>
          </p:cNvSpPr>
          <p:nvPr/>
        </p:nvSpPr>
        <p:spPr bwMode="auto">
          <a:xfrm>
            <a:off x="304800" y="1143000"/>
            <a:ext cx="23622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81F5B"/>
                </a:solidFill>
                <a:latin typeface="NewsGoth BT" pitchFamily="34" charset="0"/>
              </a:defRPr>
            </a:lvl1pPr>
            <a:lvl2pPr marL="742950" indent="-285750">
              <a:spcBef>
                <a:spcPct val="20000"/>
              </a:spcBef>
              <a:buFont typeface="NewsGoth BT" pitchFamily="34" charset="0"/>
              <a:buChar char="~"/>
              <a:defRPr sz="3000">
                <a:solidFill>
                  <a:srgbClr val="081F5B"/>
                </a:solidFill>
                <a:latin typeface="NewsGoth BT" pitchFamily="34" charset="0"/>
              </a:defRPr>
            </a:lvl2pPr>
            <a:lvl3pPr marL="1143000" indent="-228600">
              <a:spcBef>
                <a:spcPct val="20000"/>
              </a:spcBef>
              <a:buFont typeface="NewsGoth BT" pitchFamily="34" charset="0"/>
              <a:buChar char="–"/>
              <a:defRPr sz="2800">
                <a:solidFill>
                  <a:srgbClr val="081F5B"/>
                </a:solidFill>
                <a:latin typeface="NewsGoth BT" pitchFamily="34" charset="0"/>
              </a:defRPr>
            </a:lvl3pPr>
            <a:lvl4pPr marL="1600200" indent="-228600">
              <a:spcBef>
                <a:spcPct val="20000"/>
              </a:spcBef>
              <a:buFont typeface="NewsGoth BT" pitchFamily="34" charset="0"/>
              <a:buChar char="»"/>
              <a:defRPr sz="2600">
                <a:solidFill>
                  <a:srgbClr val="081F5B"/>
                </a:solidFill>
                <a:latin typeface="NewsGoth BT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Consultant running meeting on Google Hangouts</a:t>
            </a:r>
          </a:p>
        </p:txBody>
      </p:sp>
      <p:sp>
        <p:nvSpPr>
          <p:cNvPr id="7173" name="TextBox 7"/>
          <p:cNvSpPr txBox="1">
            <a:spLocks noChangeArrowheads="1"/>
          </p:cNvSpPr>
          <p:nvPr/>
        </p:nvSpPr>
        <p:spPr bwMode="auto">
          <a:xfrm>
            <a:off x="3276600" y="1487488"/>
            <a:ext cx="2819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81F5B"/>
                </a:solidFill>
                <a:latin typeface="NewsGoth BT" pitchFamily="34" charset="0"/>
              </a:defRPr>
            </a:lvl1pPr>
            <a:lvl2pPr marL="742950" indent="-285750">
              <a:spcBef>
                <a:spcPct val="20000"/>
              </a:spcBef>
              <a:buFont typeface="NewsGoth BT" pitchFamily="34" charset="0"/>
              <a:buChar char="~"/>
              <a:defRPr sz="3000">
                <a:solidFill>
                  <a:srgbClr val="081F5B"/>
                </a:solidFill>
                <a:latin typeface="NewsGoth BT" pitchFamily="34" charset="0"/>
              </a:defRPr>
            </a:lvl2pPr>
            <a:lvl3pPr marL="1143000" indent="-228600">
              <a:spcBef>
                <a:spcPct val="20000"/>
              </a:spcBef>
              <a:buFont typeface="NewsGoth BT" pitchFamily="34" charset="0"/>
              <a:buChar char="–"/>
              <a:defRPr sz="2800">
                <a:solidFill>
                  <a:srgbClr val="081F5B"/>
                </a:solidFill>
                <a:latin typeface="NewsGoth BT" pitchFamily="34" charset="0"/>
              </a:defRPr>
            </a:lvl3pPr>
            <a:lvl4pPr marL="1600200" indent="-228600">
              <a:spcBef>
                <a:spcPct val="20000"/>
              </a:spcBef>
              <a:buFont typeface="NewsGoth BT" pitchFamily="34" charset="0"/>
              <a:buChar char="»"/>
              <a:defRPr sz="2600">
                <a:solidFill>
                  <a:srgbClr val="081F5B"/>
                </a:solidFill>
                <a:latin typeface="NewsGoth BT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Real estate agent checking listings</a:t>
            </a:r>
          </a:p>
        </p:txBody>
      </p:sp>
      <p:pic>
        <p:nvPicPr>
          <p:cNvPr id="7174" name="Picture 2" descr="http://static.guim.co.uk/sys-images/Guardian/Pix/pictures/2012/11/21/1353500483397/Person-on-laptop-in-a-Sta-00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2209800"/>
            <a:ext cx="3175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5" name="Picture 2" descr="http://static.guim.co.uk/sys-images/Guardian/Pix/pictures/2012/11/21/1353500483397/Person-on-laptop-in-a-Sta-00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0" y="2209800"/>
            <a:ext cx="3175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6" name="TextBox 10"/>
          <p:cNvSpPr txBox="1">
            <a:spLocks noChangeArrowheads="1"/>
          </p:cNvSpPr>
          <p:nvPr/>
        </p:nvSpPr>
        <p:spPr bwMode="auto">
          <a:xfrm>
            <a:off x="6019800" y="1687513"/>
            <a:ext cx="3124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81F5B"/>
                </a:solidFill>
                <a:latin typeface="NewsGoth BT" pitchFamily="34" charset="0"/>
              </a:defRPr>
            </a:lvl1pPr>
            <a:lvl2pPr marL="742950" indent="-285750">
              <a:spcBef>
                <a:spcPct val="20000"/>
              </a:spcBef>
              <a:buFont typeface="NewsGoth BT" pitchFamily="34" charset="0"/>
              <a:buChar char="~"/>
              <a:defRPr sz="3000">
                <a:solidFill>
                  <a:srgbClr val="081F5B"/>
                </a:solidFill>
                <a:latin typeface="NewsGoth BT" pitchFamily="34" charset="0"/>
              </a:defRPr>
            </a:lvl2pPr>
            <a:lvl3pPr marL="1143000" indent="-228600">
              <a:spcBef>
                <a:spcPct val="20000"/>
              </a:spcBef>
              <a:buFont typeface="NewsGoth BT" pitchFamily="34" charset="0"/>
              <a:buChar char="–"/>
              <a:defRPr sz="2800">
                <a:solidFill>
                  <a:srgbClr val="081F5B"/>
                </a:solidFill>
                <a:latin typeface="NewsGoth BT" pitchFamily="34" charset="0"/>
              </a:defRPr>
            </a:lvl3pPr>
            <a:lvl4pPr marL="1600200" indent="-228600">
              <a:spcBef>
                <a:spcPct val="20000"/>
              </a:spcBef>
              <a:buFont typeface="NewsGoth BT" pitchFamily="34" charset="0"/>
              <a:buChar char="»"/>
              <a:defRPr sz="2600">
                <a:solidFill>
                  <a:srgbClr val="081F5B"/>
                </a:solidFill>
                <a:latin typeface="NewsGoth BT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Journalist applying for job</a:t>
            </a:r>
          </a:p>
        </p:txBody>
      </p:sp>
      <p:pic>
        <p:nvPicPr>
          <p:cNvPr id="7177" name="Picture 2" descr="http://static.guim.co.uk/sys-images/Guardian/Pix/pictures/2012/11/21/1353500483397/Person-on-laptop-in-a-Sta-00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53000"/>
            <a:ext cx="3175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8" name="Picture 2" descr="http://static.guim.co.uk/sys-images/Guardian/Pix/pictures/2012/11/21/1353500483397/Person-on-laptop-in-a-Sta-00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0" y="4953000"/>
            <a:ext cx="3175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9" name="Picture 2" descr="http://static.guim.co.uk/sys-images/Guardian/Pix/pictures/2012/11/21/1353500483397/Person-on-laptop-in-a-Sta-00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000" y="4953000"/>
            <a:ext cx="3175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80" name="TextBox 14"/>
          <p:cNvSpPr txBox="1">
            <a:spLocks noChangeArrowheads="1"/>
          </p:cNvSpPr>
          <p:nvPr/>
        </p:nvSpPr>
        <p:spPr bwMode="auto">
          <a:xfrm>
            <a:off x="152400" y="4267200"/>
            <a:ext cx="2819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81F5B"/>
                </a:solidFill>
                <a:latin typeface="NewsGoth BT" pitchFamily="34" charset="0"/>
              </a:defRPr>
            </a:lvl1pPr>
            <a:lvl2pPr marL="742950" indent="-285750">
              <a:spcBef>
                <a:spcPct val="20000"/>
              </a:spcBef>
              <a:buFont typeface="NewsGoth BT" pitchFamily="34" charset="0"/>
              <a:buChar char="~"/>
              <a:defRPr sz="3000">
                <a:solidFill>
                  <a:srgbClr val="081F5B"/>
                </a:solidFill>
                <a:latin typeface="NewsGoth BT" pitchFamily="34" charset="0"/>
              </a:defRPr>
            </a:lvl2pPr>
            <a:lvl3pPr marL="1143000" indent="-228600">
              <a:spcBef>
                <a:spcPct val="20000"/>
              </a:spcBef>
              <a:buFont typeface="NewsGoth BT" pitchFamily="34" charset="0"/>
              <a:buChar char="–"/>
              <a:defRPr sz="2800">
                <a:solidFill>
                  <a:srgbClr val="081F5B"/>
                </a:solidFill>
                <a:latin typeface="NewsGoth BT" pitchFamily="34" charset="0"/>
              </a:defRPr>
            </a:lvl3pPr>
            <a:lvl4pPr marL="1600200" indent="-228600">
              <a:spcBef>
                <a:spcPct val="20000"/>
              </a:spcBef>
              <a:buFont typeface="NewsGoth BT" pitchFamily="34" charset="0"/>
              <a:buChar char="»"/>
              <a:defRPr sz="2600">
                <a:solidFill>
                  <a:srgbClr val="081F5B"/>
                </a:solidFill>
                <a:latin typeface="NewsGoth BT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Student writing paper for class</a:t>
            </a:r>
          </a:p>
        </p:txBody>
      </p:sp>
      <p:sp>
        <p:nvSpPr>
          <p:cNvPr id="7181" name="TextBox 15"/>
          <p:cNvSpPr txBox="1">
            <a:spLocks noChangeArrowheads="1"/>
          </p:cNvSpPr>
          <p:nvPr/>
        </p:nvSpPr>
        <p:spPr bwMode="auto">
          <a:xfrm>
            <a:off x="3048000" y="4419600"/>
            <a:ext cx="30480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81F5B"/>
                </a:solidFill>
                <a:latin typeface="NewsGoth BT" pitchFamily="34" charset="0"/>
              </a:defRPr>
            </a:lvl1pPr>
            <a:lvl2pPr marL="742950" indent="-285750">
              <a:spcBef>
                <a:spcPct val="20000"/>
              </a:spcBef>
              <a:buFont typeface="NewsGoth BT" pitchFamily="34" charset="0"/>
              <a:buChar char="~"/>
              <a:defRPr sz="3000">
                <a:solidFill>
                  <a:srgbClr val="081F5B"/>
                </a:solidFill>
                <a:latin typeface="NewsGoth BT" pitchFamily="34" charset="0"/>
              </a:defRPr>
            </a:lvl2pPr>
            <a:lvl3pPr marL="1143000" indent="-228600">
              <a:spcBef>
                <a:spcPct val="20000"/>
              </a:spcBef>
              <a:buFont typeface="NewsGoth BT" pitchFamily="34" charset="0"/>
              <a:buChar char="–"/>
              <a:defRPr sz="2800">
                <a:solidFill>
                  <a:srgbClr val="081F5B"/>
                </a:solidFill>
                <a:latin typeface="NewsGoth BT" pitchFamily="34" charset="0"/>
              </a:defRPr>
            </a:lvl3pPr>
            <a:lvl4pPr marL="1600200" indent="-228600">
              <a:spcBef>
                <a:spcPct val="20000"/>
              </a:spcBef>
              <a:buFont typeface="NewsGoth BT" pitchFamily="34" charset="0"/>
              <a:buChar char="»"/>
              <a:defRPr sz="2600">
                <a:solidFill>
                  <a:srgbClr val="081F5B"/>
                </a:solidFill>
                <a:latin typeface="NewsGoth BT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Professor grading papers</a:t>
            </a:r>
          </a:p>
        </p:txBody>
      </p:sp>
      <p:sp>
        <p:nvSpPr>
          <p:cNvPr id="7182" name="TextBox 16"/>
          <p:cNvSpPr txBox="1">
            <a:spLocks noChangeArrowheads="1"/>
          </p:cNvSpPr>
          <p:nvPr/>
        </p:nvSpPr>
        <p:spPr bwMode="auto">
          <a:xfrm>
            <a:off x="6172200" y="4230688"/>
            <a:ext cx="28194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rgbClr val="081F5B"/>
                </a:solidFill>
                <a:latin typeface="NewsGoth BT" pitchFamily="34" charset="0"/>
              </a:defRPr>
            </a:lvl1pPr>
            <a:lvl2pPr marL="742950" indent="-285750">
              <a:spcBef>
                <a:spcPct val="20000"/>
              </a:spcBef>
              <a:buFont typeface="NewsGoth BT" pitchFamily="34" charset="0"/>
              <a:buChar char="~"/>
              <a:defRPr sz="3000">
                <a:solidFill>
                  <a:srgbClr val="081F5B"/>
                </a:solidFill>
                <a:latin typeface="NewsGoth BT" pitchFamily="34" charset="0"/>
              </a:defRPr>
            </a:lvl2pPr>
            <a:lvl3pPr marL="1143000" indent="-228600">
              <a:spcBef>
                <a:spcPct val="20000"/>
              </a:spcBef>
              <a:buFont typeface="NewsGoth BT" pitchFamily="34" charset="0"/>
              <a:buChar char="–"/>
              <a:defRPr sz="2800">
                <a:solidFill>
                  <a:srgbClr val="081F5B"/>
                </a:solidFill>
                <a:latin typeface="NewsGoth BT" pitchFamily="34" charset="0"/>
              </a:defRPr>
            </a:lvl3pPr>
            <a:lvl4pPr marL="1600200" indent="-228600">
              <a:spcBef>
                <a:spcPct val="20000"/>
              </a:spcBef>
              <a:buFont typeface="NewsGoth BT" pitchFamily="34" charset="0"/>
              <a:buChar char="»"/>
              <a:defRPr sz="2600">
                <a:solidFill>
                  <a:srgbClr val="081F5B"/>
                </a:solidFill>
                <a:latin typeface="NewsGoth BT" pitchFamily="34" charset="0"/>
              </a:defRPr>
            </a:lvl4pPr>
            <a:lvl5pPr marL="2057400" indent="-228600">
              <a:spcBef>
                <a:spcPct val="20000"/>
              </a:spcBef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>
                <a:solidFill>
                  <a:srgbClr val="081F5B"/>
                </a:solidFill>
                <a:latin typeface="NewsGoth BT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/>
              <a:t>Activist uploading files to Wikileaks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7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7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7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7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" grpId="0"/>
      <p:bldP spid="7173" grpId="0"/>
      <p:bldP spid="7176" grpId="0"/>
      <p:bldP spid="7180" grpId="0"/>
      <p:bldP spid="7181" grpId="0"/>
      <p:bldP spid="718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Never Fly Solo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Two people per keyboard, always</a:t>
            </a:r>
          </a:p>
          <a:p>
            <a:pPr lvl="1"/>
            <a:r>
              <a:rPr lang="en-US" sz="2400" dirty="0"/>
              <a:t>Everyone is bad at this, but in different ways</a:t>
            </a:r>
          </a:p>
          <a:p>
            <a:pPr lvl="1"/>
            <a:r>
              <a:rPr lang="en-US" sz="2400" dirty="0"/>
              <a:t>Only one of you needs to see the problem</a:t>
            </a:r>
          </a:p>
          <a:p>
            <a:r>
              <a:rPr lang="en-US" sz="2800" dirty="0"/>
              <a:t>Trade hands-on-keyboard frequently</a:t>
            </a:r>
          </a:p>
          <a:p>
            <a:pPr lvl="1"/>
            <a:r>
              <a:rPr lang="en-US" sz="2400" dirty="0"/>
              <a:t>It’s tempting to let one person “do the work”</a:t>
            </a:r>
          </a:p>
          <a:p>
            <a:pPr lvl="1"/>
            <a:r>
              <a:rPr lang="en-US" sz="2400" dirty="0"/>
              <a:t>You lose much of the benefit this way</a:t>
            </a:r>
          </a:p>
          <a:p>
            <a:r>
              <a:rPr lang="en-US" sz="2800" dirty="0"/>
              <a:t>Talk about what you are doing as you do it</a:t>
            </a:r>
          </a:p>
          <a:p>
            <a:pPr lvl="1"/>
            <a:r>
              <a:rPr lang="en-US" sz="2400" dirty="0"/>
              <a:t>Forces you to reveal hidden assumptions</a:t>
            </a:r>
          </a:p>
          <a:p>
            <a:pPr lvl="1"/>
            <a:r>
              <a:rPr lang="en-US" sz="2400" dirty="0"/>
              <a:t>Catch some mistakes even before you make them</a:t>
            </a:r>
          </a:p>
        </p:txBody>
      </p:sp>
    </p:spTree>
    <p:extLst>
      <p:ext uri="{BB962C8B-B14F-4D97-AF65-F5344CB8AC3E}">
        <p14:creationId xmlns:p14="http://schemas.microsoft.com/office/powerpoint/2010/main" val="38934140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Fortune favors the bold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Facebook Rule #4</a:t>
            </a:r>
          </a:p>
        </p:txBody>
      </p:sp>
    </p:spTree>
    <p:extLst>
      <p:ext uri="{BB962C8B-B14F-4D97-AF65-F5344CB8AC3E}">
        <p14:creationId xmlns:p14="http://schemas.microsoft.com/office/powerpoint/2010/main" val="42370005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tips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5600" y="1066800"/>
            <a:ext cx="8382000" cy="5029200"/>
          </a:xfrm>
        </p:spPr>
        <p:txBody>
          <a:bodyPr/>
          <a:lstStyle/>
          <a:p>
            <a:r>
              <a:rPr lang="en-US" sz="2800" dirty="0"/>
              <a:t>There are no new problems under the sun</a:t>
            </a:r>
          </a:p>
          <a:p>
            <a:pPr lvl="1"/>
            <a:r>
              <a:rPr lang="en-US" sz="2000" dirty="0"/>
              <a:t>Check Google</a:t>
            </a:r>
          </a:p>
          <a:p>
            <a:pPr lvl="1"/>
            <a:r>
              <a:rPr lang="en-US" sz="2000" dirty="0"/>
              <a:t>Ask your physical neighbors</a:t>
            </a:r>
          </a:p>
          <a:p>
            <a:pPr lvl="1"/>
            <a:r>
              <a:rPr lang="en-US" sz="2000" dirty="0"/>
              <a:t>Ask your virtual neighbors</a:t>
            </a:r>
          </a:p>
          <a:p>
            <a:r>
              <a:rPr lang="en-US" sz="2800" dirty="0"/>
              <a:t>Steal, do not invent!</a:t>
            </a:r>
          </a:p>
          <a:p>
            <a:pPr lvl="1"/>
            <a:r>
              <a:rPr lang="en-US" sz="2000" dirty="0"/>
              <a:t>Large community with a strong culture of sharing</a:t>
            </a:r>
          </a:p>
          <a:p>
            <a:pPr lvl="1"/>
            <a:r>
              <a:rPr lang="en-US" sz="2000" dirty="0"/>
              <a:t>Before writing something, see if someone else has</a:t>
            </a:r>
          </a:p>
          <a:p>
            <a:r>
              <a:rPr lang="en-US" sz="2800" dirty="0"/>
              <a:t>Keep versions of things around: your Lab Notebook</a:t>
            </a:r>
          </a:p>
          <a:p>
            <a:pPr lvl="1"/>
            <a:r>
              <a:rPr lang="en-US" sz="2000" dirty="0"/>
              <a:t>Explains how you got there</a:t>
            </a:r>
          </a:p>
          <a:p>
            <a:pPr lvl="1"/>
            <a:r>
              <a:rPr lang="en-US" sz="2000" dirty="0"/>
              <a:t>In case you have to “go backwards”</a:t>
            </a:r>
          </a:p>
          <a:p>
            <a:pPr lvl="1"/>
            <a:r>
              <a:rPr lang="en-US" sz="2000" dirty="0"/>
              <a:t>In case you accidentally delete tons of work</a:t>
            </a:r>
          </a:p>
        </p:txBody>
      </p:sp>
    </p:spTree>
    <p:extLst>
      <p:ext uri="{BB962C8B-B14F-4D97-AF65-F5344CB8AC3E}">
        <p14:creationId xmlns:p14="http://schemas.microsoft.com/office/powerpoint/2010/main" val="29106528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Professor (at another institution)</a:t>
            </a:r>
          </a:p>
        </p:txBody>
      </p:sp>
      <p:pic>
        <p:nvPicPr>
          <p:cNvPr id="8" name="Content Placeholder 7" descr="Screen Shot 2013-05-20 at 12.11.11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6692" b="-26692"/>
          <a:stretch>
            <a:fillRect/>
          </a:stretch>
        </p:blipFill>
        <p:spPr>
          <a:xfrm>
            <a:off x="381000" y="990600"/>
            <a:ext cx="8454917" cy="5029200"/>
          </a:xfrm>
        </p:spPr>
      </p:pic>
    </p:spTree>
    <p:extLst>
      <p:ext uri="{BB962C8B-B14F-4D97-AF65-F5344CB8AC3E}">
        <p14:creationId xmlns:p14="http://schemas.microsoft.com/office/powerpoint/2010/main" val="4177462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would you do if you were not afraid?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Facebook Rule #5</a:t>
            </a:r>
          </a:p>
        </p:txBody>
      </p:sp>
    </p:spTree>
    <p:extLst>
      <p:ext uri="{BB962C8B-B14F-4D97-AF65-F5344CB8AC3E}">
        <p14:creationId xmlns:p14="http://schemas.microsoft.com/office/powerpoint/2010/main" val="4659362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Caveats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4873625"/>
          </a:xfrm>
        </p:spPr>
        <p:txBody>
          <a:bodyPr/>
          <a:lstStyle/>
          <a:p>
            <a:r>
              <a:rPr lang="en-US" sz="2800" dirty="0"/>
              <a:t>You can do almost anything, but should you?</a:t>
            </a:r>
          </a:p>
          <a:p>
            <a:pPr lvl="1"/>
            <a:r>
              <a:rPr lang="en-US" sz="2400" dirty="0"/>
              <a:t>Intellectual property restrictions on code</a:t>
            </a:r>
          </a:p>
          <a:p>
            <a:pPr lvl="1"/>
            <a:r>
              <a:rPr lang="en-US" sz="2400" dirty="0"/>
              <a:t>Terms of Service restrictions on data providers</a:t>
            </a:r>
          </a:p>
          <a:p>
            <a:pPr lvl="1"/>
            <a:r>
              <a:rPr lang="en-US" sz="2400" dirty="0"/>
              <a:t>Lots of personally-identifiable information (IRB)</a:t>
            </a:r>
          </a:p>
          <a:p>
            <a:r>
              <a:rPr lang="en-US" sz="2800" dirty="0"/>
              <a:t>Computers allow you to make bigger mistakes more quickly</a:t>
            </a:r>
          </a:p>
          <a:p>
            <a:r>
              <a:rPr lang="en-US" sz="2800" dirty="0"/>
              <a:t>Get a sense for how this work is received elsewhere</a:t>
            </a:r>
          </a:p>
          <a:p>
            <a:pPr lvl="1"/>
            <a:r>
              <a:rPr lang="en-US" sz="2400" dirty="0"/>
              <a:t>Check with advisor(s)</a:t>
            </a:r>
          </a:p>
        </p:txBody>
      </p:sp>
    </p:spTree>
    <p:extLst>
      <p:ext uri="{BB962C8B-B14F-4D97-AF65-F5344CB8AC3E}">
        <p14:creationId xmlns:p14="http://schemas.microsoft.com/office/powerpoint/2010/main" val="16925107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deliverable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/>
              <a:t>Find one interesting true thing to say about your group’s topic by one week from Thursday afternoon, and explain how you got there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/>
              <a:t>The job description for 90% of the people at the University of Michigan: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7631113" cy="3502025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sz="4000"/>
              <a:t>“Stare at a screen and </a:t>
            </a:r>
            <a:br>
              <a:rPr lang="en-US" altLang="en-US" sz="4000"/>
            </a:br>
            <a:r>
              <a:rPr lang="en-US" altLang="en-US" sz="4000"/>
              <a:t>type on a keyboard”</a:t>
            </a:r>
          </a:p>
        </p:txBody>
      </p:sp>
    </p:spTree>
    <p:extLst>
      <p:ext uri="{BB962C8B-B14F-4D97-AF65-F5344CB8AC3E}">
        <p14:creationId xmlns:p14="http://schemas.microsoft.com/office/powerpoint/2010/main" val="2399392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" y="76200"/>
            <a:ext cx="7729537" cy="670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863" y="533400"/>
            <a:ext cx="6434137" cy="3048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544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8" descr="File:Galileo Dona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202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1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228600" y="76200"/>
            <a:ext cx="8763000" cy="1982788"/>
          </a:xfrm>
          <a:ln>
            <a:solidFill>
              <a:schemeClr val="bg1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en-US" altLang="en-US" sz="2800">
                <a:solidFill>
                  <a:schemeClr val="bg1"/>
                </a:solidFill>
              </a:rPr>
              <a:t>Thanks to ICTs, economics today is “roughly where astronomy was when the telescope was invented or where biology was when the microscope was invented.”     (Robert Shiller, certified smart guy)</a:t>
            </a:r>
            <a:endParaRPr lang="en-US" altLang="en-US" sz="28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75529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33400" y="2057400"/>
            <a:ext cx="8077200" cy="2057400"/>
          </a:xfrm>
        </p:spPr>
        <p:txBody>
          <a:bodyPr/>
          <a:lstStyle/>
          <a:p>
            <a:pPr>
              <a:defRPr/>
            </a:pPr>
            <a:r>
              <a:rPr lang="en-US" sz="3600" dirty="0"/>
              <a:t>How should the pervasive “mediation” of contemporary social life affect social science?</a:t>
            </a:r>
          </a:p>
        </p:txBody>
      </p:sp>
    </p:spTree>
    <p:extLst>
      <p:ext uri="{BB962C8B-B14F-4D97-AF65-F5344CB8AC3E}">
        <p14:creationId xmlns:p14="http://schemas.microsoft.com/office/powerpoint/2010/main" val="3161983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Content Placeholder 4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3883025"/>
          </a:xfrm>
        </p:spPr>
        <p:txBody>
          <a:bodyPr/>
          <a:lstStyle/>
          <a:p>
            <a:pPr>
              <a:buFontTx/>
              <a:buNone/>
            </a:pPr>
            <a:r>
              <a:rPr lang="en-US" altLang="en-US" sz="4400">
                <a:hlinkClick r:id="rId2"/>
              </a:rPr>
              <a:t>Google Trends: the gateway drug for big data</a:t>
            </a:r>
            <a:endParaRPr lang="en-US" altLang="en-US" sz="4400"/>
          </a:p>
        </p:txBody>
      </p:sp>
    </p:spTree>
    <p:extLst>
      <p:ext uri="{BB962C8B-B14F-4D97-AF65-F5344CB8AC3E}">
        <p14:creationId xmlns:p14="http://schemas.microsoft.com/office/powerpoint/2010/main" val="3309274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" y="3124200"/>
            <a:ext cx="7772400" cy="2057400"/>
          </a:xfrm>
        </p:spPr>
        <p:txBody>
          <a:bodyPr/>
          <a:lstStyle/>
          <a:p>
            <a:pPr>
              <a:defRPr/>
            </a:pPr>
            <a:r>
              <a:rPr lang="en-US" dirty="0"/>
              <a:t>New insights into traditional topics</a:t>
            </a:r>
          </a:p>
        </p:txBody>
      </p:sp>
    </p:spTree>
    <p:extLst>
      <p:ext uri="{BB962C8B-B14F-4D97-AF65-F5344CB8AC3E}">
        <p14:creationId xmlns:p14="http://schemas.microsoft.com/office/powerpoint/2010/main" val="1380148864"/>
      </p:ext>
    </p:extLst>
  </p:cSld>
  <p:clrMapOvr>
    <a:masterClrMapping/>
  </p:clrMapOvr>
</p:sld>
</file>

<file path=ppt/theme/theme1.xml><?xml version="1.0" encoding="utf-8"?>
<a:theme xmlns:a="http://schemas.openxmlformats.org/drawingml/2006/main" name="MO637 template">
  <a:themeElements>
    <a:clrScheme name="presentation template_white 13">
      <a:dk1>
        <a:srgbClr val="081F5B"/>
      </a:dk1>
      <a:lt1>
        <a:srgbClr val="FFFFFF"/>
      </a:lt1>
      <a:dk2>
        <a:srgbClr val="081F5B"/>
      </a:dk2>
      <a:lt2>
        <a:srgbClr val="B8AB9E"/>
      </a:lt2>
      <a:accent1>
        <a:srgbClr val="FF9933"/>
      </a:accent1>
      <a:accent2>
        <a:srgbClr val="E8AF10"/>
      </a:accent2>
      <a:accent3>
        <a:srgbClr val="FFFFFF"/>
      </a:accent3>
      <a:accent4>
        <a:srgbClr val="06194C"/>
      </a:accent4>
      <a:accent5>
        <a:srgbClr val="FFCAAD"/>
      </a:accent5>
      <a:accent6>
        <a:srgbClr val="D29E0D"/>
      </a:accent6>
      <a:hlink>
        <a:srgbClr val="B8AB9E"/>
      </a:hlink>
      <a:folHlink>
        <a:srgbClr val="BF3119"/>
      </a:folHlink>
    </a:clrScheme>
    <a:fontScheme name="presentation template_white">
      <a:majorFont>
        <a:latin typeface="NewsGoth Dm BT"/>
        <a:ea typeface=""/>
        <a:cs typeface=""/>
      </a:majorFont>
      <a:minorFont>
        <a:latin typeface="NewsGoth B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rgbClr val="081F5B"/>
            </a:solidFill>
            <a:effectLst/>
            <a:latin typeface="NewsGoth BT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rgbClr val="081F5B"/>
            </a:solidFill>
            <a:effectLst/>
            <a:latin typeface="NewsGoth BT" pitchFamily="34" charset="0"/>
          </a:defRPr>
        </a:defPPr>
      </a:lstStyle>
    </a:lnDef>
  </a:objectDefaults>
  <a:extraClrSchemeLst>
    <a:extraClrScheme>
      <a:clrScheme name="presentation template_whi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template_whit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template_whit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template_whit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template_whit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template_whit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template_whit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template_whit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template_whit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template_whit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template_whit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template_whit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template_white 13">
        <a:dk1>
          <a:srgbClr val="081F5B"/>
        </a:dk1>
        <a:lt1>
          <a:srgbClr val="FFFFFF"/>
        </a:lt1>
        <a:dk2>
          <a:srgbClr val="081F5B"/>
        </a:dk2>
        <a:lt2>
          <a:srgbClr val="B8AB9E"/>
        </a:lt2>
        <a:accent1>
          <a:srgbClr val="FF9933"/>
        </a:accent1>
        <a:accent2>
          <a:srgbClr val="E8AF10"/>
        </a:accent2>
        <a:accent3>
          <a:srgbClr val="FFFFFF"/>
        </a:accent3>
        <a:accent4>
          <a:srgbClr val="06194C"/>
        </a:accent4>
        <a:accent5>
          <a:srgbClr val="FFCAAD"/>
        </a:accent5>
        <a:accent6>
          <a:srgbClr val="D29E0D"/>
        </a:accent6>
        <a:hlink>
          <a:srgbClr val="B8AB9E"/>
        </a:hlink>
        <a:folHlink>
          <a:srgbClr val="BF311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MO637 template</Template>
  <TotalTime>1693</TotalTime>
  <Words>932</Words>
  <Application>Microsoft Office PowerPoint</Application>
  <PresentationFormat>On-screen Show (4:3)</PresentationFormat>
  <Paragraphs>122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NewsGoth BT</vt:lpstr>
      <vt:lpstr>NewsGoth Dm BT</vt:lpstr>
      <vt:lpstr>Wingdings</vt:lpstr>
      <vt:lpstr>MO637 template</vt:lpstr>
      <vt:lpstr>Big data camp intro</vt:lpstr>
      <vt:lpstr>What are we up to this week?</vt:lpstr>
      <vt:lpstr>What does social life look like today?</vt:lpstr>
      <vt:lpstr>The job description for 90% of the people at the University of Michigan:</vt:lpstr>
      <vt:lpstr>PowerPoint Presentation</vt:lpstr>
      <vt:lpstr>PowerPoint Presentation</vt:lpstr>
      <vt:lpstr>How should the pervasive “mediation” of contemporary social life affect social science?</vt:lpstr>
      <vt:lpstr>PowerPoint Presentation</vt:lpstr>
      <vt:lpstr>New insights into traditional topics</vt:lpstr>
      <vt:lpstr>Does racism influence voting?</vt:lpstr>
      <vt:lpstr>Does racism influence voting?</vt:lpstr>
      <vt:lpstr>New insights into new topics</vt:lpstr>
      <vt:lpstr>PowerPoint Presentation</vt:lpstr>
      <vt:lpstr>PowerPoint Presentation</vt:lpstr>
      <vt:lpstr>ICTs and social movements</vt:lpstr>
      <vt:lpstr>One Facebook post</vt:lpstr>
      <vt:lpstr>A deep philosophical point:</vt:lpstr>
      <vt:lpstr>How big is big data?</vt:lpstr>
      <vt:lpstr>PowerPoint Presentation</vt:lpstr>
      <vt:lpstr>PowerPoint Presentation</vt:lpstr>
      <vt:lpstr>Some big data questions</vt:lpstr>
      <vt:lpstr>A method and three tools to start</vt:lpstr>
      <vt:lpstr>Be Not Afraid: lessons from “computer science”</vt:lpstr>
      <vt:lpstr>We’re All Charlatans</vt:lpstr>
      <vt:lpstr>MOVE FAST AND BREAK THINGS (like democracy)</vt:lpstr>
      <vt:lpstr>Don’t be afraid to make a mistake</vt:lpstr>
      <vt:lpstr>Stay focused and keep shipping</vt:lpstr>
      <vt:lpstr>Don’t Wait to Find Your Mistakes</vt:lpstr>
      <vt:lpstr>Done is better than perfect</vt:lpstr>
      <vt:lpstr>Never Fly Solo</vt:lpstr>
      <vt:lpstr>Fortune favors the bold</vt:lpstr>
      <vt:lpstr>Practical tips</vt:lpstr>
      <vt:lpstr>CS Professor (at another institution)</vt:lpstr>
      <vt:lpstr>What would you do if you were not afraid?</vt:lpstr>
      <vt:lpstr>A Few Caveats</vt:lpstr>
      <vt:lpstr>The deliverable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Jerry</dc:creator>
  <cp:lastModifiedBy>Jerry Surface 6</cp:lastModifiedBy>
  <cp:revision>204</cp:revision>
  <dcterms:created xsi:type="dcterms:W3CDTF">2011-01-05T03:10:57Z</dcterms:created>
  <dcterms:modified xsi:type="dcterms:W3CDTF">2019-06-16T19:53:47Z</dcterms:modified>
</cp:coreProperties>
</file>

<file path=docProps/thumbnail.jpeg>
</file>